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A12C62-4239-4265-8C77-D24E32E87F53}" v="2" dt="2025-09-15T16:37:41.9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199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hite" userId="319bed1160f6b2f2" providerId="LiveId" clId="{5628254B-8347-471A-ADDD-B18DB7D75E0C}"/>
    <pc:docChg chg="custSel addSld modSld">
      <pc:chgData name="william white" userId="319bed1160f6b2f2" providerId="LiveId" clId="{5628254B-8347-471A-ADDD-B18DB7D75E0C}" dt="2025-09-17T14:33:07.749" v="3530" actId="20577"/>
      <pc:docMkLst>
        <pc:docMk/>
      </pc:docMkLst>
      <pc:sldChg chg="modSp mod">
        <pc:chgData name="william white" userId="319bed1160f6b2f2" providerId="LiveId" clId="{5628254B-8347-471A-ADDD-B18DB7D75E0C}" dt="2025-09-08T10:52:05.416" v="126" actId="20577"/>
        <pc:sldMkLst>
          <pc:docMk/>
          <pc:sldMk cId="1722808594" sldId="256"/>
        </pc:sldMkLst>
        <pc:spChg chg="mod">
          <ac:chgData name="william white" userId="319bed1160f6b2f2" providerId="LiveId" clId="{5628254B-8347-471A-ADDD-B18DB7D75E0C}" dt="2025-09-08T10:49:39.227" v="40" actId="113"/>
          <ac:spMkLst>
            <pc:docMk/>
            <pc:sldMk cId="1722808594" sldId="256"/>
            <ac:spMk id="2" creationId="{D7D644E8-F1E6-BBD1-4637-EBBB345525F0}"/>
          </ac:spMkLst>
        </pc:spChg>
        <pc:spChg chg="mod">
          <ac:chgData name="william white" userId="319bed1160f6b2f2" providerId="LiveId" clId="{5628254B-8347-471A-ADDD-B18DB7D75E0C}" dt="2025-09-08T10:52:05.416" v="126" actId="20577"/>
          <ac:spMkLst>
            <pc:docMk/>
            <pc:sldMk cId="1722808594" sldId="256"/>
            <ac:spMk id="3" creationId="{55A68DF2-1F76-995F-C4C3-77CD506171D2}"/>
          </ac:spMkLst>
        </pc:spChg>
      </pc:sldChg>
      <pc:sldChg chg="modSp new mod">
        <pc:chgData name="william white" userId="319bed1160f6b2f2" providerId="LiveId" clId="{5628254B-8347-471A-ADDD-B18DB7D75E0C}" dt="2025-09-08T20:37:54.094" v="3207" actId="20577"/>
        <pc:sldMkLst>
          <pc:docMk/>
          <pc:sldMk cId="1215624330" sldId="257"/>
        </pc:sldMkLst>
        <pc:spChg chg="mod">
          <ac:chgData name="william white" userId="319bed1160f6b2f2" providerId="LiveId" clId="{5628254B-8347-471A-ADDD-B18DB7D75E0C}" dt="2025-09-08T13:24:37.375" v="1617" actId="6549"/>
          <ac:spMkLst>
            <pc:docMk/>
            <pc:sldMk cId="1215624330" sldId="257"/>
            <ac:spMk id="2" creationId="{AA5931BA-43A4-6046-F1D9-C579E60345B5}"/>
          </ac:spMkLst>
        </pc:spChg>
        <pc:spChg chg="mod">
          <ac:chgData name="william white" userId="319bed1160f6b2f2" providerId="LiveId" clId="{5628254B-8347-471A-ADDD-B18DB7D75E0C}" dt="2025-09-08T20:37:54.094" v="3207" actId="20577"/>
          <ac:spMkLst>
            <pc:docMk/>
            <pc:sldMk cId="1215624330" sldId="257"/>
            <ac:spMk id="3" creationId="{8D7E42F0-0967-9127-54C9-9A932DB7B4BF}"/>
          </ac:spMkLst>
        </pc:spChg>
      </pc:sldChg>
      <pc:sldChg chg="modSp new mod">
        <pc:chgData name="william white" userId="319bed1160f6b2f2" providerId="LiveId" clId="{5628254B-8347-471A-ADDD-B18DB7D75E0C}" dt="2025-09-08T20:49:39.095" v="3278" actId="20577"/>
        <pc:sldMkLst>
          <pc:docMk/>
          <pc:sldMk cId="1022270032" sldId="258"/>
        </pc:sldMkLst>
        <pc:spChg chg="mod">
          <ac:chgData name="william white" userId="319bed1160f6b2f2" providerId="LiveId" clId="{5628254B-8347-471A-ADDD-B18DB7D75E0C}" dt="2025-09-08T11:41:38.865" v="802" actId="113"/>
          <ac:spMkLst>
            <pc:docMk/>
            <pc:sldMk cId="1022270032" sldId="258"/>
            <ac:spMk id="2" creationId="{065E5591-8067-1469-3D49-F457BD41ABC8}"/>
          </ac:spMkLst>
        </pc:spChg>
        <pc:spChg chg="mod">
          <ac:chgData name="william white" userId="319bed1160f6b2f2" providerId="LiveId" clId="{5628254B-8347-471A-ADDD-B18DB7D75E0C}" dt="2025-09-08T20:49:39.095" v="3278" actId="20577"/>
          <ac:spMkLst>
            <pc:docMk/>
            <pc:sldMk cId="1022270032" sldId="258"/>
            <ac:spMk id="3" creationId="{123EA880-A17A-4D10-D065-A0359B011A22}"/>
          </ac:spMkLst>
        </pc:spChg>
      </pc:sldChg>
      <pc:sldChg chg="modSp new mod">
        <pc:chgData name="william white" userId="319bed1160f6b2f2" providerId="LiveId" clId="{5628254B-8347-471A-ADDD-B18DB7D75E0C}" dt="2025-09-17T14:30:19.155" v="3504" actId="6549"/>
        <pc:sldMkLst>
          <pc:docMk/>
          <pc:sldMk cId="1387539669" sldId="259"/>
        </pc:sldMkLst>
        <pc:spChg chg="mod">
          <ac:chgData name="william white" userId="319bed1160f6b2f2" providerId="LiveId" clId="{5628254B-8347-471A-ADDD-B18DB7D75E0C}" dt="2025-09-08T12:44:54.399" v="932" actId="6549"/>
          <ac:spMkLst>
            <pc:docMk/>
            <pc:sldMk cId="1387539669" sldId="259"/>
            <ac:spMk id="2" creationId="{19C5F701-041A-A4D8-AC15-BBD4505B252A}"/>
          </ac:spMkLst>
        </pc:spChg>
        <pc:spChg chg="mod">
          <ac:chgData name="william white" userId="319bed1160f6b2f2" providerId="LiveId" clId="{5628254B-8347-471A-ADDD-B18DB7D75E0C}" dt="2025-09-17T14:30:19.155" v="3504" actId="6549"/>
          <ac:spMkLst>
            <pc:docMk/>
            <pc:sldMk cId="1387539669" sldId="259"/>
            <ac:spMk id="3" creationId="{A95FFE69-1F2C-65C7-52BB-BC6D64B7344E}"/>
          </ac:spMkLst>
        </pc:spChg>
      </pc:sldChg>
      <pc:sldChg chg="modSp new mod">
        <pc:chgData name="william white" userId="319bed1160f6b2f2" providerId="LiveId" clId="{5628254B-8347-471A-ADDD-B18DB7D75E0C}" dt="2025-09-17T14:31:04.508" v="3515" actId="6549"/>
        <pc:sldMkLst>
          <pc:docMk/>
          <pc:sldMk cId="2771593718" sldId="260"/>
        </pc:sldMkLst>
        <pc:spChg chg="mod">
          <ac:chgData name="william white" userId="319bed1160f6b2f2" providerId="LiveId" clId="{5628254B-8347-471A-ADDD-B18DB7D75E0C}" dt="2025-09-08T13:50:28.186" v="2281" actId="113"/>
          <ac:spMkLst>
            <pc:docMk/>
            <pc:sldMk cId="2771593718" sldId="260"/>
            <ac:spMk id="2" creationId="{85FCDF3A-FBAD-1664-7604-50BA1FB18C0F}"/>
          </ac:spMkLst>
        </pc:spChg>
        <pc:spChg chg="mod">
          <ac:chgData name="william white" userId="319bed1160f6b2f2" providerId="LiveId" clId="{5628254B-8347-471A-ADDD-B18DB7D75E0C}" dt="2025-09-17T14:31:04.508" v="3515" actId="6549"/>
          <ac:spMkLst>
            <pc:docMk/>
            <pc:sldMk cId="2771593718" sldId="260"/>
            <ac:spMk id="3" creationId="{74609403-C355-0F67-E7C8-430E97614049}"/>
          </ac:spMkLst>
        </pc:spChg>
      </pc:sldChg>
      <pc:sldChg chg="modSp new mod">
        <pc:chgData name="william white" userId="319bed1160f6b2f2" providerId="LiveId" clId="{5628254B-8347-471A-ADDD-B18DB7D75E0C}" dt="2025-09-08T14:14:11.502" v="2860" actId="20577"/>
        <pc:sldMkLst>
          <pc:docMk/>
          <pc:sldMk cId="56296645" sldId="261"/>
        </pc:sldMkLst>
        <pc:spChg chg="mod">
          <ac:chgData name="william white" userId="319bed1160f6b2f2" providerId="LiveId" clId="{5628254B-8347-471A-ADDD-B18DB7D75E0C}" dt="2025-09-08T13:50:04.832" v="2280" actId="113"/>
          <ac:spMkLst>
            <pc:docMk/>
            <pc:sldMk cId="56296645" sldId="261"/>
            <ac:spMk id="2" creationId="{88CD7C20-7BFC-D060-1A5C-131739FBC233}"/>
          </ac:spMkLst>
        </pc:spChg>
        <pc:spChg chg="mod">
          <ac:chgData name="william white" userId="319bed1160f6b2f2" providerId="LiveId" clId="{5628254B-8347-471A-ADDD-B18DB7D75E0C}" dt="2025-09-08T14:14:11.502" v="2860" actId="20577"/>
          <ac:spMkLst>
            <pc:docMk/>
            <pc:sldMk cId="56296645" sldId="261"/>
            <ac:spMk id="3" creationId="{35102495-7025-157F-3876-57C29499B8CB}"/>
          </ac:spMkLst>
        </pc:spChg>
      </pc:sldChg>
      <pc:sldChg chg="modSp new mod">
        <pc:chgData name="william white" userId="319bed1160f6b2f2" providerId="LiveId" clId="{5628254B-8347-471A-ADDD-B18DB7D75E0C}" dt="2025-09-17T14:33:07.749" v="3530" actId="20577"/>
        <pc:sldMkLst>
          <pc:docMk/>
          <pc:sldMk cId="1203670383" sldId="262"/>
        </pc:sldMkLst>
        <pc:spChg chg="mod">
          <ac:chgData name="william white" userId="319bed1160f6b2f2" providerId="LiveId" clId="{5628254B-8347-471A-ADDD-B18DB7D75E0C}" dt="2025-09-08T17:16:07.250" v="3018" actId="113"/>
          <ac:spMkLst>
            <pc:docMk/>
            <pc:sldMk cId="1203670383" sldId="262"/>
            <ac:spMk id="2" creationId="{438917B1-2BD7-E90C-8D3B-919CCB13471E}"/>
          </ac:spMkLst>
        </pc:spChg>
        <pc:spChg chg="mod">
          <ac:chgData name="william white" userId="319bed1160f6b2f2" providerId="LiveId" clId="{5628254B-8347-471A-ADDD-B18DB7D75E0C}" dt="2025-09-17T14:33:07.749" v="3530" actId="20577"/>
          <ac:spMkLst>
            <pc:docMk/>
            <pc:sldMk cId="1203670383" sldId="262"/>
            <ac:spMk id="3" creationId="{A33E7BE6-1058-CCB7-6C98-4513731BE65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09739E-0A72-4162-BB43-FD7146EEE816}" type="datetimeFigureOut">
              <a:rPr lang="en-CA" smtClean="0"/>
              <a:t>2025-09-17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1A663-A87A-4128-B525-E7E2307CE6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7549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B1A663-A87A-4128-B525-E7E2307CE6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0789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1BB75-4957-6BC1-58CE-28485E75B7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D5E87E-9706-A872-007A-36078937F5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9DA82-69B7-4A0E-82AD-8505FB700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30AD-5A12-4598-A1AE-77B0D140355E}" type="datetimeFigureOut">
              <a:rPr lang="en-CA" smtClean="0"/>
              <a:t>2025-09-17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501471-786F-866E-5B43-647B79C15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43A53-79F5-0542-CB4E-C5BA17F91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E559-4907-4CDE-9D3E-1D4B5373E5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056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49F0B-120D-0C1D-6DC3-7CDAFD158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A7A566-5152-572F-C9D9-B9FB121B10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F9F0E-3951-DB31-B187-CF8553B95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30AD-5A12-4598-A1AE-77B0D140355E}" type="datetimeFigureOut">
              <a:rPr lang="en-CA" smtClean="0"/>
              <a:t>2025-09-17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39AC0-B5D1-94FF-02F0-F682DEBD5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1A5E09-C0B3-7081-DD10-31438F7B9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E559-4907-4CDE-9D3E-1D4B5373E5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56076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DA57C1-74AD-8F61-F34E-32FA72BDFC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6A6301-E5C4-4827-B6A5-A240443986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6B19C-1BFD-4DCB-549A-CEC798902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30AD-5A12-4598-A1AE-77B0D140355E}" type="datetimeFigureOut">
              <a:rPr lang="en-CA" smtClean="0"/>
              <a:t>2025-09-17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497496-A668-F49D-417C-E26E689C1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8D5D8E-AB80-6BAF-CD18-E38258186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E559-4907-4CDE-9D3E-1D4B5373E5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755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1BE2E-0D64-B321-D8F8-2A9ECEE11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D34A3-2024-1D05-A8E8-6C3F94A9C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008CFA-4B77-7587-15E9-4A9A23FCF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30AD-5A12-4598-A1AE-77B0D140355E}" type="datetimeFigureOut">
              <a:rPr lang="en-CA" smtClean="0"/>
              <a:t>2025-09-17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0EDDB3-8B20-53D7-3F81-7D22AEEA1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5F3259-ED32-39A4-77FD-93250909B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E559-4907-4CDE-9D3E-1D4B5373E5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03285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8EF2C-C9FE-D91C-8F53-5BD3A1737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8EA894-135D-B308-1F59-2F74C8B49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49E40D-7ACC-5711-618D-9C9DABE9C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30AD-5A12-4598-A1AE-77B0D140355E}" type="datetimeFigureOut">
              <a:rPr lang="en-CA" smtClean="0"/>
              <a:t>2025-09-17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350915-783F-FA97-C816-527D38415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F92DA1-B9D3-C7D7-C779-2DFDA9500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E559-4907-4CDE-9D3E-1D4B5373E5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8762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9C108-1236-7134-78EF-64D5E5C07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A81157-65A0-05A9-DC6B-8DBF36020F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7BB21C-E69B-0FAF-513D-93E6B0A38E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D90040-C99E-4BEB-F4E4-8141F8BA0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30AD-5A12-4598-A1AE-77B0D140355E}" type="datetimeFigureOut">
              <a:rPr lang="en-CA" smtClean="0"/>
              <a:t>2025-09-17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D61C5D-A2CA-A04A-04E6-759C74A86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26968C-44EC-EC30-B02D-A1DEE71DE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E559-4907-4CDE-9D3E-1D4B5373E5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0679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47E60-3AA2-FF8B-9089-506FEAF44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05683B-D079-A050-BCD1-565F7EC5C6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B8BE95-1B2A-AC33-5502-D67DE6B89E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4CD127-687C-5BBB-CFDB-B1E75332BD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FF6969-E4F4-4770-5529-7B3C4F02FF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E00362-9B19-3491-8DCC-27A72AA0D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30AD-5A12-4598-A1AE-77B0D140355E}" type="datetimeFigureOut">
              <a:rPr lang="en-CA" smtClean="0"/>
              <a:t>2025-09-17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CBE2C0-D164-36CC-19EF-B2E69475F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0C532B-0BAE-AC01-2A31-C3C83D262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E559-4907-4CDE-9D3E-1D4B5373E5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45309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95CA9-910D-5FF1-9B5B-32D51CDBA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567C4F-478A-A281-DC57-19520B8C2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30AD-5A12-4598-A1AE-77B0D140355E}" type="datetimeFigureOut">
              <a:rPr lang="en-CA" smtClean="0"/>
              <a:t>2025-09-17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992846-2061-1447-124A-3E3489A6B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380ABA-E633-DDE8-D940-995DC895F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E559-4907-4CDE-9D3E-1D4B5373E5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9382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56082E-DAD7-7A26-A824-50C8E3533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30AD-5A12-4598-A1AE-77B0D140355E}" type="datetimeFigureOut">
              <a:rPr lang="en-CA" smtClean="0"/>
              <a:t>2025-09-17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BC0FA4-C9ED-8C36-7846-306586C6A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4DB2A9-B659-43D0-823F-010AF405F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E559-4907-4CDE-9D3E-1D4B5373E5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7862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9184B-E2E5-D1BD-8658-696AB626C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B424F-1589-E82E-C0B9-49AE5FDAF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EC1146-C4BF-9161-438E-8D53638B83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44BC7B-8E37-3AF5-3BCB-DB00B3A60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30AD-5A12-4598-A1AE-77B0D140355E}" type="datetimeFigureOut">
              <a:rPr lang="en-CA" smtClean="0"/>
              <a:t>2025-09-17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D671AE-8766-A7AE-9F2B-0237EDF7F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471C49-389D-8BEE-1310-CE52FB666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E559-4907-4CDE-9D3E-1D4B5373E5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7782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716BE-8636-03EA-97C8-7C5D170A5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94BA06-3796-B9D6-EDFC-6EC834624E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FA6EDF-C611-EF36-E873-F5D58A9F7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3B31DB-1227-AE5A-6322-342F1F66D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30AD-5A12-4598-A1AE-77B0D140355E}" type="datetimeFigureOut">
              <a:rPr lang="en-CA" smtClean="0"/>
              <a:t>2025-09-17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7E838F-AC59-B157-CDC9-0789D7454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72D467-25BD-4F7E-5419-BD2EE5091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E559-4907-4CDE-9D3E-1D4B5373E5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7317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2530C7-25F9-0E78-F190-BBF00B1E4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DB5A5E-937A-43D8-15D5-924A93DD32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D3E815-4473-D80B-46EA-4EEE54DF8D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FB30AD-5A12-4598-A1AE-77B0D140355E}" type="datetimeFigureOut">
              <a:rPr lang="en-CA" smtClean="0"/>
              <a:t>2025-09-17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62451-C503-FA66-D836-550A654CDF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28FBF9-C5BC-56D1-EDD7-87BC337B70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A8E559-4907-4CDE-9D3E-1D4B5373E5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7604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644E8-F1E6-BBD1-4637-EBBB345525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Public Finances in Advanced Countries:</a:t>
            </a:r>
            <a:br>
              <a:rPr lang="en-US" sz="3200" b="1" dirty="0"/>
            </a:br>
            <a:r>
              <a:rPr lang="en-US" sz="3200" b="1" dirty="0"/>
              <a:t>Are We Near a Dangerous “Tipping Point”?</a:t>
            </a:r>
            <a:br>
              <a:rPr lang="en-US" sz="3200" b="1" dirty="0"/>
            </a:br>
            <a:br>
              <a:rPr lang="en-US" sz="3200" b="1" dirty="0"/>
            </a:br>
            <a:r>
              <a:rPr lang="en-US" sz="3200" dirty="0"/>
              <a:t>Presentation by William White</a:t>
            </a:r>
            <a:r>
              <a:rPr lang="en-US" sz="2400" dirty="0"/>
              <a:t> </a:t>
            </a:r>
            <a:endParaRPr lang="en-CA" sz="2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A68DF2-1F76-995F-C4C3-77CD506171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/>
              <a:t>STEM for Global Resilience Cluster</a:t>
            </a:r>
          </a:p>
          <a:p>
            <a:pPr algn="r"/>
            <a:r>
              <a:rPr lang="en-US" dirty="0"/>
              <a:t>BSIA, Waterloo, ON, Canada</a:t>
            </a:r>
          </a:p>
          <a:p>
            <a:pPr algn="r"/>
            <a:r>
              <a:rPr lang="en-US" dirty="0"/>
              <a:t>16 September, 2025</a:t>
            </a:r>
          </a:p>
          <a:p>
            <a:pPr algn="r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22808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931BA-43A4-6046-F1D9-C579E6034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Unusual developments in financial markets</a:t>
            </a:r>
            <a:endParaRPr lang="en-CA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E42F0-0967-9127-54C9-9A932DB7B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Short rates trending down but long rates trending up</a:t>
            </a:r>
          </a:p>
          <a:p>
            <a:r>
              <a:rPr lang="en-US" dirty="0"/>
              <a:t>Essentially unprecedented except for Volcker easing</a:t>
            </a:r>
          </a:p>
          <a:p>
            <a:r>
              <a:rPr lang="en-US" dirty="0"/>
              <a:t>US dollar weakening even as long rates rise</a:t>
            </a:r>
          </a:p>
          <a:p>
            <a:r>
              <a:rPr lang="en-US" dirty="0"/>
              <a:t>Stock markets, highly concentrated, but essentially unaffected</a:t>
            </a:r>
          </a:p>
          <a:p>
            <a:r>
              <a:rPr lang="en-US" dirty="0"/>
              <a:t>While gold price rises sharply</a:t>
            </a:r>
          </a:p>
          <a:p>
            <a:endParaRPr 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15624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E5591-8067-1469-3D49-F457BD41A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Why the unusual rise in long rates?</a:t>
            </a:r>
            <a:endParaRPr lang="en-CA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EA880-A17A-4D10-D065-A0359B011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Worries about continuing inflationary pressures?</a:t>
            </a:r>
          </a:p>
          <a:p>
            <a:r>
              <a:rPr lang="en-US" dirty="0"/>
              <a:t>Worries about possible loss of central bank “independence”?</a:t>
            </a:r>
          </a:p>
          <a:p>
            <a:r>
              <a:rPr lang="en-US" dirty="0"/>
              <a:t>Worries about high government debt levels and  debt dynamics?</a:t>
            </a:r>
          </a:p>
          <a:p>
            <a:r>
              <a:rPr lang="en-CA" dirty="0"/>
              <a:t>An essential </a:t>
            </a:r>
            <a:r>
              <a:rPr lang="en-CA"/>
              <a:t>equation: PS</a:t>
            </a:r>
            <a:r>
              <a:rPr lang="en-CA" dirty="0"/>
              <a:t>/GNE = (r –g) D/GNE</a:t>
            </a:r>
          </a:p>
        </p:txBody>
      </p:sp>
    </p:spTree>
    <p:extLst>
      <p:ext uri="{BB962C8B-B14F-4D97-AF65-F5344CB8AC3E}">
        <p14:creationId xmlns:p14="http://schemas.microsoft.com/office/powerpoint/2010/main" val="1022270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5F701-041A-A4D8-AC15-BBD4505B2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Why already bad debt dynamics could worsen</a:t>
            </a:r>
            <a:endParaRPr lang="en-CA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5FFE69-1F2C-65C7-52BB-BC6D64B73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An Era of Plenty will be replaced by an Era of Scarcity</a:t>
            </a:r>
          </a:p>
          <a:p>
            <a:r>
              <a:rPr lang="en-US" dirty="0"/>
              <a:t>Governments </a:t>
            </a:r>
            <a:r>
              <a:rPr lang="en-US" b="1" dirty="0"/>
              <a:t>chose</a:t>
            </a:r>
            <a:r>
              <a:rPr lang="en-US" dirty="0"/>
              <a:t> higher debts in an Age of Plenty</a:t>
            </a:r>
          </a:p>
          <a:p>
            <a:r>
              <a:rPr lang="en-US" dirty="0"/>
              <a:t>Now </a:t>
            </a:r>
            <a:r>
              <a:rPr lang="en-US" b="1" dirty="0"/>
              <a:t>must</a:t>
            </a:r>
            <a:r>
              <a:rPr lang="en-US" dirty="0"/>
              <a:t> reduce debts in an Age of Scarcity</a:t>
            </a:r>
          </a:p>
          <a:p>
            <a:r>
              <a:rPr lang="en-US" dirty="0"/>
              <a:t>Leading to rising fears of fiscal dominance and higher inflation</a:t>
            </a:r>
          </a:p>
          <a:p>
            <a:r>
              <a:rPr lang="en-US" dirty="0"/>
              <a:t>Expectations unanchored by monetary financing  during covid </a:t>
            </a:r>
          </a:p>
          <a:p>
            <a:r>
              <a:rPr lang="en-US" dirty="0"/>
              <a:t>As well as the actual experience of higher inflation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87539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CDF3A-FBAD-1664-7604-50BA1FB18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Non –inflationary solutions to the debt overhang problem </a:t>
            </a:r>
            <a:endParaRPr lang="en-CA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09403-C355-0F67-E7C8-430E97614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Supply side reforms and reductions in government consumption</a:t>
            </a:r>
          </a:p>
          <a:p>
            <a:r>
              <a:rPr lang="en-US" dirty="0"/>
              <a:t>BUT voters, vested interests and politicians not onside</a:t>
            </a:r>
          </a:p>
          <a:p>
            <a:r>
              <a:rPr lang="en-US" dirty="0"/>
              <a:t>And fiscal restraint might lower GDP more than Debt levels</a:t>
            </a:r>
          </a:p>
          <a:p>
            <a:r>
              <a:rPr lang="en-US" i="1" dirty="0"/>
              <a:t>Explicit restructuring of government debt</a:t>
            </a:r>
          </a:p>
          <a:p>
            <a:r>
              <a:rPr lang="en-US" dirty="0"/>
              <a:t>BUT ordinary people  and financial institutions would be hurt</a:t>
            </a:r>
          </a:p>
          <a:p>
            <a:r>
              <a:rPr lang="en-US" dirty="0"/>
              <a:t>And GDP might fall as those hurt cut spending and lending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71593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D7C20-7BFC-D060-1A5C-131739FBC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Inflationary solutions to the debt overhang problem</a:t>
            </a:r>
            <a:endParaRPr lang="en-CA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102495-7025-157F-3876-57C29499B8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Let inflation rise faster than expected inflation</a:t>
            </a:r>
          </a:p>
          <a:p>
            <a:r>
              <a:rPr lang="en-US" dirty="0"/>
              <a:t>BUT inflation has economic costs and could lead to hyperinflation</a:t>
            </a:r>
          </a:p>
          <a:p>
            <a:r>
              <a:rPr lang="en-US" i="1" dirty="0"/>
              <a:t>Let inflation rise moderately, but “repress” interest rate increases</a:t>
            </a:r>
          </a:p>
          <a:p>
            <a:r>
              <a:rPr lang="en-US" dirty="0"/>
              <a:t>Financial repression was used successfully after WW II</a:t>
            </a:r>
          </a:p>
          <a:p>
            <a:r>
              <a:rPr lang="en-US" dirty="0"/>
              <a:t>Requires capital controls and significant government intervention</a:t>
            </a:r>
          </a:p>
          <a:p>
            <a:r>
              <a:rPr lang="en-US" dirty="0"/>
              <a:t>BUT hurts the wealthy most and could get popular support.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6296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917B1-2BD7-E90C-8D3B-919CCB134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Broader implications of global financial repression</a:t>
            </a:r>
            <a:endParaRPr lang="en-CA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E7BE6-1058-CCB7-6C98-4513731BE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Introduces market distortions leading to capital misallocations</a:t>
            </a:r>
          </a:p>
          <a:p>
            <a:r>
              <a:rPr lang="en-CA" dirty="0"/>
              <a:t>Reduced capital inflows cause dollar to decline</a:t>
            </a:r>
          </a:p>
          <a:p>
            <a:r>
              <a:rPr lang="en-CA" dirty="0"/>
              <a:t>Formation of </a:t>
            </a:r>
            <a:r>
              <a:rPr lang="en-CA" dirty="0" err="1"/>
              <a:t>Renmimbi</a:t>
            </a:r>
            <a:r>
              <a:rPr lang="en-CA" dirty="0"/>
              <a:t> block threatens dollar dominance</a:t>
            </a:r>
          </a:p>
          <a:p>
            <a:r>
              <a:rPr lang="en-CA" dirty="0"/>
              <a:t>Different degrees of repression within Europe threatens the euro</a:t>
            </a:r>
          </a:p>
          <a:p>
            <a:endParaRPr lang="en-CA" dirty="0"/>
          </a:p>
          <a:p>
            <a:pPr marL="0" indent="0" algn="ctr">
              <a:buNone/>
            </a:pPr>
            <a:r>
              <a:rPr lang="en-CA" dirty="0"/>
              <a:t>GOOD LUCK</a:t>
            </a:r>
          </a:p>
          <a:p>
            <a:pPr marL="0" indent="0" algn="ctr">
              <a:buNone/>
            </a:pPr>
            <a:r>
              <a:rPr lang="en-CA" dirty="0"/>
              <a:t>You might just </a:t>
            </a:r>
            <a:r>
              <a:rPr lang="en-CA"/>
              <a:t>need it!</a:t>
            </a:r>
            <a:endParaRPr lang="en-CA" dirty="0"/>
          </a:p>
          <a:p>
            <a:pPr algn="ctr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03670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362</Words>
  <Application>Microsoft Office PowerPoint</Application>
  <PresentationFormat>Widescreen</PresentationFormat>
  <Paragraphs>45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Public Finances in Advanced Countries: Are We Near a Dangerous “Tipping Point”?  Presentation by William White </vt:lpstr>
      <vt:lpstr>Unusual developments in financial markets</vt:lpstr>
      <vt:lpstr>Why the unusual rise in long rates?</vt:lpstr>
      <vt:lpstr>Why already bad debt dynamics could worsen</vt:lpstr>
      <vt:lpstr>Non –inflationary solutions to the debt overhang problem </vt:lpstr>
      <vt:lpstr>Inflationary solutions to the debt overhang problem</vt:lpstr>
      <vt:lpstr>Broader implications of global financial repression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white</dc:creator>
  <cp:lastModifiedBy>william white</cp:lastModifiedBy>
  <cp:revision>1</cp:revision>
  <dcterms:created xsi:type="dcterms:W3CDTF">2025-09-08T10:44:56Z</dcterms:created>
  <dcterms:modified xsi:type="dcterms:W3CDTF">2025-09-17T14:33:16Z</dcterms:modified>
</cp:coreProperties>
</file>